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4EE"/>
    <a:srgbClr val="996D39"/>
    <a:srgbClr val="D57B00"/>
    <a:srgbClr val="C4C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7"/>
  </p:normalViewPr>
  <p:slideViewPr>
    <p:cSldViewPr snapToGrid="0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0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7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5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5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5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4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7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4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1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8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288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4636-6AED-876F-F4AC-7E6AC0355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SE" sz="3200" dirty="0">
                <a:solidFill>
                  <a:schemeClr val="tx1"/>
                </a:solidFill>
              </a:rPr>
              <a:t>Ancientlink_Y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686FD-7775-AA2D-CFE7-AA537EE3D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en-GB" sz="2000" dirty="0"/>
              <a:t>P</a:t>
            </a:r>
            <a:r>
              <a:rPr lang="en-SE" sz="2000" dirty="0"/>
              <a:t>resented by </a:t>
            </a:r>
          </a:p>
          <a:p>
            <a:pPr algn="ctr"/>
            <a:r>
              <a:rPr lang="en-SE" sz="2000" dirty="0"/>
              <a:t>hooi min Tan Grahn</a:t>
            </a:r>
          </a:p>
          <a:p>
            <a:pPr algn="ctr"/>
            <a:r>
              <a:rPr lang="en-SE" sz="2000" dirty="0"/>
              <a:t>2024-03-12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C3ABC06-2023-1D26-1EAF-D4FCD8E73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7" r="14989" b="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149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45CA-087C-07F2-34D9-24965529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50" y="2118858"/>
            <a:ext cx="2098920" cy="739782"/>
          </a:xfrm>
        </p:spPr>
        <p:txBody>
          <a:bodyPr/>
          <a:lstStyle/>
          <a:p>
            <a:r>
              <a:rPr lang="en-SE" sz="1800" b="1" dirty="0">
                <a:latin typeface="+mn-lt"/>
              </a:rPr>
              <a:t>B</a:t>
            </a:r>
            <a:r>
              <a:rPr lang="en-GB" sz="1800" b="1" dirty="0">
                <a:latin typeface="+mn-lt"/>
              </a:rPr>
              <a:t>a</a:t>
            </a:r>
            <a:r>
              <a:rPr lang="en-SE" sz="1800" b="1" dirty="0">
                <a:latin typeface="+mn-lt"/>
              </a:rPr>
              <a:t>sic concept</a:t>
            </a:r>
          </a:p>
        </p:txBody>
      </p:sp>
      <p:pic>
        <p:nvPicPr>
          <p:cNvPr id="9" name="Content Placeholder 8" descr="A black and white logo&#10;&#10;Description automatically generated">
            <a:extLst>
              <a:ext uri="{FF2B5EF4-FFF2-40B4-BE49-F238E27FC236}">
                <a16:creationId xmlns:a16="http://schemas.microsoft.com/office/drawing/2014/main" id="{02C2FAA8-8210-DB9F-BE8F-A3B3D482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6676" y="6384766"/>
            <a:ext cx="2145323" cy="473233"/>
          </a:xfrm>
          <a:effectLst>
            <a:glow rad="57274">
              <a:schemeClr val="accent1">
                <a:alpha val="93000"/>
              </a:schemeClr>
            </a:glow>
            <a:softEdge rad="76348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0227D3-C201-EABB-B244-161CCFFC9DC4}"/>
              </a:ext>
            </a:extLst>
          </p:cNvPr>
          <p:cNvSpPr txBox="1">
            <a:spLocks/>
          </p:cNvSpPr>
          <p:nvPr/>
        </p:nvSpPr>
        <p:spPr>
          <a:xfrm>
            <a:off x="545567" y="3404194"/>
            <a:ext cx="11029615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venir Next" panose="020B0503020202020204" pitchFamily="34" charset="0"/>
              </a:rPr>
              <a:t>Haplotype: A group of alleles (DNA variants) at different closely linked chromosomal regions, that inherited together</a:t>
            </a:r>
          </a:p>
          <a:p>
            <a:r>
              <a:rPr lang="en-GB" dirty="0">
                <a:latin typeface="Avenir Next" panose="020B0503020202020204" pitchFamily="34" charset="0"/>
              </a:rPr>
              <a:t>Haplogroup: A group of similar haplotypes that share a common ancestor based on shared genetic variants</a:t>
            </a:r>
          </a:p>
          <a:p>
            <a:r>
              <a:rPr lang="en-GB" dirty="0">
                <a:latin typeface="Avenir Next" panose="020B0503020202020204" pitchFamily="34" charset="0"/>
              </a:rPr>
              <a:t>Y-chromosome haplogroup: Haplogroups associated with paternal lineages in human genetics</a:t>
            </a:r>
          </a:p>
          <a:p>
            <a:r>
              <a:rPr lang="en-GB" dirty="0">
                <a:latin typeface="Avenir Next" panose="020B0503020202020204" pitchFamily="34" charset="0"/>
              </a:rPr>
              <a:t>Tools integrate ancient DNA data with modern haplogroup information: pathPhynder, </a:t>
            </a:r>
            <a:r>
              <a:rPr lang="en-GB" dirty="0" err="1">
                <a:latin typeface="Avenir Next" panose="020B0503020202020204" pitchFamily="34" charset="0"/>
              </a:rPr>
              <a:t>AncientDNA.info</a:t>
            </a:r>
            <a:r>
              <a:rPr lang="en-GB" dirty="0">
                <a:latin typeface="Avenir Next" panose="020B0503020202020204" pitchFamily="34" charset="0"/>
              </a:rPr>
              <a:t>, Allen Ancient DNA Resource (AADR), </a:t>
            </a:r>
            <a:r>
              <a:rPr lang="en-GB" dirty="0" err="1">
                <a:latin typeface="Avenir Next" panose="020B0503020202020204" pitchFamily="34" charset="0"/>
              </a:rPr>
              <a:t>aYChr</a:t>
            </a:r>
            <a:r>
              <a:rPr lang="en-GB" dirty="0">
                <a:latin typeface="Avenir Next" panose="020B0503020202020204" pitchFamily="34" charset="0"/>
              </a:rPr>
              <a:t>-DB (Eran </a:t>
            </a:r>
            <a:r>
              <a:rPr lang="en-GB" dirty="0" err="1">
                <a:latin typeface="Avenir Next" panose="020B0503020202020204" pitchFamily="34" charset="0"/>
              </a:rPr>
              <a:t>Elhaik</a:t>
            </a:r>
            <a:r>
              <a:rPr lang="en-GB" dirty="0">
                <a:latin typeface="Avenir Next" panose="020B0503020202020204" pitchFamily="34" charset="0"/>
              </a:rPr>
              <a:t>)</a:t>
            </a:r>
          </a:p>
          <a:p>
            <a:pPr marL="0" indent="0">
              <a:buNone/>
            </a:pPr>
            <a:endParaRPr lang="en-SE" b="1" dirty="0"/>
          </a:p>
          <a:p>
            <a:pPr marL="0" indent="0">
              <a:buNone/>
            </a:pPr>
            <a:r>
              <a:rPr lang="en-SE" b="1" dirty="0"/>
              <a:t>ANCIENTLINK_Y Information</a:t>
            </a:r>
          </a:p>
          <a:p>
            <a:r>
              <a:rPr lang="en-GB" dirty="0">
                <a:latin typeface="Avenir Next" panose="020B0503020202020204" pitchFamily="34" charset="0"/>
              </a:rPr>
              <a:t>Input data: International Society of Genetic Genealogy (ISOGG), Allen Ancient DNA Resource (AADR)</a:t>
            </a:r>
          </a:p>
          <a:p>
            <a:r>
              <a:rPr lang="en-SE" dirty="0">
                <a:latin typeface="Avenir Next" panose="020B0503020202020204" pitchFamily="34" charset="0"/>
              </a:rPr>
              <a:t>Administrator: bash line (Terminal) connects to the website, user’s output kept at the admin’s app directory</a:t>
            </a:r>
          </a:p>
          <a:p>
            <a:r>
              <a:rPr lang="en-GB" dirty="0">
                <a:latin typeface="Avenir Next" panose="020B0503020202020204" pitchFamily="34" charset="0"/>
              </a:rPr>
              <a:t>In </a:t>
            </a:r>
            <a:r>
              <a:rPr lang="en-GB" dirty="0" err="1">
                <a:latin typeface="Avenir Next" panose="020B0503020202020204" pitchFamily="34" charset="0"/>
              </a:rPr>
              <a:t>conda</a:t>
            </a:r>
            <a:r>
              <a:rPr lang="en-GB" dirty="0">
                <a:latin typeface="Avenir Next" panose="020B0503020202020204" pitchFamily="34" charset="0"/>
              </a:rPr>
              <a:t> environment, Python packages: </a:t>
            </a:r>
            <a:r>
              <a:rPr lang="en-GB" dirty="0" err="1">
                <a:latin typeface="Avenir Next" panose="020B0503020202020204" pitchFamily="34" charset="0"/>
              </a:rPr>
              <a:t>streamlit</a:t>
            </a:r>
            <a:r>
              <a:rPr lang="en-GB" dirty="0">
                <a:latin typeface="Avenir Next" panose="020B0503020202020204" pitchFamily="34" charset="0"/>
              </a:rPr>
              <a:t>, pandas, network, </a:t>
            </a:r>
            <a:r>
              <a:rPr lang="en-GB" dirty="0" err="1">
                <a:latin typeface="Avenir Next" panose="020B0503020202020204" pitchFamily="34" charset="0"/>
              </a:rPr>
              <a:t>pyvis.network</a:t>
            </a:r>
            <a:r>
              <a:rPr lang="en-GB" dirty="0">
                <a:latin typeface="Avenir Next" panose="020B0503020202020204" pitchFamily="34" charset="0"/>
              </a:rPr>
              <a:t>, </a:t>
            </a:r>
            <a:r>
              <a:rPr lang="en-GB" dirty="0" err="1">
                <a:latin typeface="Avenir Next" panose="020B0503020202020204" pitchFamily="34" charset="0"/>
              </a:rPr>
              <a:t>numpy</a:t>
            </a:r>
            <a:r>
              <a:rPr lang="en-GB" dirty="0">
                <a:latin typeface="Avenir Next" panose="020B0503020202020204" pitchFamily="34" charset="0"/>
              </a:rPr>
              <a:t>, time</a:t>
            </a:r>
          </a:p>
          <a:p>
            <a:endParaRPr lang="en-GB" dirty="0">
              <a:latin typeface="Avenir Next" panose="020B0503020202020204" pitchFamily="34" charset="0"/>
            </a:endParaRPr>
          </a:p>
          <a:p>
            <a:endParaRPr lang="en-SE" dirty="0"/>
          </a:p>
          <a:p>
            <a:pPr marL="0" indent="0">
              <a:buFont typeface="Wingdings 2" panose="05020102010507070707" pitchFamily="18" charset="2"/>
              <a:buNone/>
            </a:pPr>
            <a:endParaRPr lang="en-S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101C9B-6337-0ABD-B042-7EE3EB7CBB1A}"/>
              </a:ext>
            </a:extLst>
          </p:cNvPr>
          <p:cNvGrpSpPr/>
          <p:nvPr/>
        </p:nvGrpSpPr>
        <p:grpSpPr>
          <a:xfrm>
            <a:off x="5657927" y="614526"/>
            <a:ext cx="6348275" cy="2001460"/>
            <a:chOff x="5657927" y="614526"/>
            <a:chExt cx="6348275" cy="20014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79116-788E-5BE7-56D7-B39080D38762}"/>
                </a:ext>
              </a:extLst>
            </p:cNvPr>
            <p:cNvGrpSpPr/>
            <p:nvPr/>
          </p:nvGrpSpPr>
          <p:grpSpPr>
            <a:xfrm>
              <a:off x="5657927" y="614526"/>
              <a:ext cx="5813886" cy="1213252"/>
              <a:chOff x="5657927" y="887651"/>
              <a:chExt cx="5813886" cy="121325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8DEA40-1B3D-6F14-5B69-D0CD3D54C250}"/>
                  </a:ext>
                </a:extLst>
              </p:cNvPr>
              <p:cNvSpPr txBox="1"/>
              <p:nvPr/>
            </p:nvSpPr>
            <p:spPr>
              <a:xfrm>
                <a:off x="5657927" y="1173106"/>
                <a:ext cx="15357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sz="1400" dirty="0"/>
                  <a:t>2 test users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923957-8B0A-F46F-DCC6-54A71A15CC3C}"/>
                  </a:ext>
                </a:extLst>
              </p:cNvPr>
              <p:cNvSpPr txBox="1"/>
              <p:nvPr/>
            </p:nvSpPr>
            <p:spPr>
              <a:xfrm>
                <a:off x="7674296" y="887651"/>
                <a:ext cx="17232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Most c</a:t>
                </a:r>
                <a:r>
                  <a:rPr lang="en-SE" sz="1400" dirty="0"/>
                  <a:t>ommon ancestral haplogroup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4C840-42E1-7568-D153-BD06227BF759}"/>
                  </a:ext>
                </a:extLst>
              </p:cNvPr>
              <p:cNvSpPr txBox="1"/>
              <p:nvPr/>
            </p:nvSpPr>
            <p:spPr>
              <a:xfrm>
                <a:off x="9936090" y="894183"/>
                <a:ext cx="153572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Most</a:t>
                </a:r>
                <a:r>
                  <a:rPr lang="en-SE" sz="1400" dirty="0"/>
                  <a:t> ancient common ancestors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EF21AA-7831-B922-8B3B-63BC75ACD23C}"/>
                  </a:ext>
                </a:extLst>
              </p:cNvPr>
              <p:cNvSpPr txBox="1"/>
              <p:nvPr/>
            </p:nvSpPr>
            <p:spPr>
              <a:xfrm>
                <a:off x="7861866" y="1793126"/>
                <a:ext cx="15357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sz="1400" dirty="0"/>
                  <a:t>Timeline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50CE701-C35C-1EF8-408D-F40B37C762D0}"/>
                  </a:ext>
                </a:extLst>
              </p:cNvPr>
              <p:cNvCxnSpPr/>
              <p:nvPr/>
            </p:nvCxnSpPr>
            <p:spPr>
              <a:xfrm flipV="1">
                <a:off x="9538266" y="1347392"/>
                <a:ext cx="316522" cy="19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5764E06-D43E-F4BA-704B-1B06CD573BD5}"/>
                  </a:ext>
                </a:extLst>
              </p:cNvPr>
              <p:cNvCxnSpPr/>
              <p:nvPr/>
            </p:nvCxnSpPr>
            <p:spPr>
              <a:xfrm>
                <a:off x="6060375" y="1793126"/>
                <a:ext cx="5201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EC0DD20-CE4D-3CCF-B336-0025E88940C6}"/>
                  </a:ext>
                </a:extLst>
              </p:cNvPr>
              <p:cNvCxnSpPr/>
              <p:nvPr/>
            </p:nvCxnSpPr>
            <p:spPr>
              <a:xfrm flipV="1">
                <a:off x="7312097" y="1336945"/>
                <a:ext cx="316522" cy="19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5933D5-DE31-D186-B44E-9DF83B7667BB}"/>
                </a:ext>
              </a:extLst>
            </p:cNvPr>
            <p:cNvSpPr txBox="1"/>
            <p:nvPr/>
          </p:nvSpPr>
          <p:spPr>
            <a:xfrm>
              <a:off x="5878536" y="1877322"/>
              <a:ext cx="612766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lang="en-GB" sz="1400" dirty="0">
                  <a:latin typeface="Avenir Next" panose="020B0503020202020204" pitchFamily="34" charset="0"/>
                </a:rPr>
                <a:t>BCE (Before Common Era): the time before year 1</a:t>
              </a:r>
            </a:p>
            <a:p>
              <a:pPr>
                <a:buFont typeface="Wingdings" pitchFamily="2" charset="2"/>
                <a:buChar char="Ø"/>
              </a:pPr>
              <a:r>
                <a:rPr lang="en-GB" sz="1400" dirty="0">
                  <a:latin typeface="Avenir Next" panose="020B0503020202020204" pitchFamily="34" charset="0"/>
                </a:rPr>
                <a:t>CE (Common Era): equivalent to the AD (Anno Domini) system, the time from year 1 onward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4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45CA-087C-07F2-34D9-24965529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9642"/>
            <a:ext cx="11029616" cy="1188720"/>
          </a:xfrm>
        </p:spPr>
        <p:txBody>
          <a:bodyPr/>
          <a:lstStyle/>
          <a:p>
            <a:r>
              <a:rPr lang="en-GB" dirty="0"/>
              <a:t>Addressing a Research niche</a:t>
            </a:r>
            <a:endParaRPr lang="en-SE" dirty="0"/>
          </a:p>
        </p:txBody>
      </p:sp>
      <p:pic>
        <p:nvPicPr>
          <p:cNvPr id="9" name="Content Placeholder 8" descr="A black and white logo&#10;&#10;Description automatically generated">
            <a:extLst>
              <a:ext uri="{FF2B5EF4-FFF2-40B4-BE49-F238E27FC236}">
                <a16:creationId xmlns:a16="http://schemas.microsoft.com/office/drawing/2014/main" id="{02C2FAA8-8210-DB9F-BE8F-A3B3D482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46676" y="6384766"/>
            <a:ext cx="2145323" cy="473233"/>
          </a:xfrm>
          <a:effectLst>
            <a:glow rad="57274">
              <a:schemeClr val="accent1">
                <a:alpha val="93000"/>
              </a:schemeClr>
            </a:glow>
            <a:softEdge rad="76348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A292-21FB-8632-516E-241E9B59D2A9}"/>
              </a:ext>
            </a:extLst>
          </p:cNvPr>
          <p:cNvSpPr txBox="1">
            <a:spLocks/>
          </p:cNvSpPr>
          <p:nvPr/>
        </p:nvSpPr>
        <p:spPr>
          <a:xfrm>
            <a:off x="581192" y="2340864"/>
            <a:ext cx="11029615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D0D0D"/>
                </a:solidFill>
                <a:latin typeface="Avenir Next" panose="020B0503020202020204" pitchFamily="34" charset="0"/>
              </a:rPr>
              <a:t>V</a:t>
            </a:r>
            <a:r>
              <a:rPr lang="en-GB" dirty="0">
                <a:solidFill>
                  <a:srgbClr val="0D0D0D"/>
                </a:solidFill>
                <a:effectLst/>
                <a:latin typeface="Avenir Next" panose="020B0503020202020204" pitchFamily="34" charset="0"/>
              </a:rPr>
              <a:t>isually explore complex genetic networks, identify patterns, and interpret </a:t>
            </a:r>
          </a:p>
          <a:p>
            <a:pPr marL="0" indent="0">
              <a:buNone/>
            </a:pPr>
            <a:r>
              <a:rPr lang="en-GB" dirty="0">
                <a:solidFill>
                  <a:srgbClr val="0D0D0D"/>
                </a:solidFill>
                <a:latin typeface="Avenir Next" panose="020B0503020202020204" pitchFamily="34" charset="0"/>
              </a:rPr>
              <a:t>	</a:t>
            </a:r>
            <a:r>
              <a:rPr lang="en-GB" dirty="0">
                <a:solidFill>
                  <a:srgbClr val="0D0D0D"/>
                </a:solidFill>
                <a:effectLst/>
                <a:latin typeface="Avenir Next" panose="020B0503020202020204" pitchFamily="34" charset="0"/>
              </a:rPr>
              <a:t>relationships between haplogroups </a:t>
            </a:r>
          </a:p>
          <a:p>
            <a:r>
              <a:rPr lang="en-GB" dirty="0">
                <a:solidFill>
                  <a:srgbClr val="0D0D0D"/>
                </a:solidFill>
                <a:latin typeface="Avenir Next" panose="020B0503020202020204" pitchFamily="34" charset="0"/>
              </a:rPr>
              <a:t>User friendly interface</a:t>
            </a:r>
            <a:endParaRPr lang="en-SE" dirty="0">
              <a:latin typeface="Avenir Next" panose="020B0503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SE" dirty="0"/>
          </a:p>
        </p:txBody>
      </p:sp>
      <p:pic>
        <p:nvPicPr>
          <p:cNvPr id="5" name="Screen Recording 2024-03-11 at 12.05.23.mov">
            <a:hlinkClick r:id="" action="ppaction://media"/>
            <a:extLst>
              <a:ext uri="{FF2B5EF4-FFF2-40B4-BE49-F238E27FC236}">
                <a16:creationId xmlns:a16="http://schemas.microsoft.com/office/drawing/2014/main" id="{26C35F28-A51B-300A-1CC2-69F703708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92" y="1311386"/>
            <a:ext cx="9208911" cy="53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2722-1136-84B4-BDD7-3C0B3704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290"/>
            <a:ext cx="11029616" cy="1188720"/>
          </a:xfrm>
        </p:spPr>
        <p:txBody>
          <a:bodyPr/>
          <a:lstStyle/>
          <a:p>
            <a:r>
              <a:rPr lang="en-SE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2571-E4F1-6B62-4027-DB8221F6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venir Next" panose="020B0503020202020204" pitchFamily="34" charset="0"/>
              </a:rPr>
              <a:t>Highlight features: configurable layouts, node dragging, and edge </a:t>
            </a:r>
            <a:r>
              <a:rPr lang="en-GB" dirty="0" err="1">
                <a:latin typeface="Avenir Next" panose="020B0503020202020204" pitchFamily="34" charset="0"/>
              </a:rPr>
              <a:t>coloring</a:t>
            </a:r>
            <a:r>
              <a:rPr lang="en-GB" dirty="0">
                <a:latin typeface="Avenir Next" panose="020B0503020202020204" pitchFamily="34" charset="0"/>
              </a:rPr>
              <a:t> that </a:t>
            </a:r>
          </a:p>
          <a:p>
            <a:pPr marL="0" indent="0">
              <a:buNone/>
            </a:pPr>
            <a:r>
              <a:rPr lang="en-GB" dirty="0">
                <a:latin typeface="Avenir Next" panose="020B0503020202020204" pitchFamily="34" charset="0"/>
              </a:rPr>
              <a:t>	facilitate data exploration and hypothesis generation</a:t>
            </a:r>
            <a:endParaRPr lang="en-SE" dirty="0">
              <a:latin typeface="Avenir Next" panose="020B0503020202020204" pitchFamily="34" charset="0"/>
            </a:endParaRPr>
          </a:p>
        </p:txBody>
      </p:sp>
      <p:pic>
        <p:nvPicPr>
          <p:cNvPr id="5" name="Content Placeholder 8" descr="A black and white logo&#10;&#10;Description automatically generated">
            <a:extLst>
              <a:ext uri="{FF2B5EF4-FFF2-40B4-BE49-F238E27FC236}">
                <a16:creationId xmlns:a16="http://schemas.microsoft.com/office/drawing/2014/main" id="{3C4598DA-1800-8205-71D8-E5248946A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76" y="6384766"/>
            <a:ext cx="2145323" cy="473233"/>
          </a:xfrm>
          <a:prstGeom prst="rect">
            <a:avLst/>
          </a:prstGeom>
          <a:effectLst>
            <a:glow rad="57274">
              <a:schemeClr val="accent1">
                <a:alpha val="93000"/>
              </a:schemeClr>
            </a:glow>
            <a:softEdge rad="76348"/>
          </a:effectLst>
        </p:spPr>
      </p:pic>
      <p:pic>
        <p:nvPicPr>
          <p:cNvPr id="6" name="Screen Recording 2024-03-11 at 13.31.17.mov">
            <a:hlinkClick r:id="" action="ppaction://media"/>
            <a:extLst>
              <a:ext uri="{FF2B5EF4-FFF2-40B4-BE49-F238E27FC236}">
                <a16:creationId xmlns:a16="http://schemas.microsoft.com/office/drawing/2014/main" id="{B38C8536-4368-710B-B968-BF3A6137A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92" y="1477010"/>
            <a:ext cx="911838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2722-1136-84B4-BDD7-3C0B3704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290"/>
            <a:ext cx="11029616" cy="1188720"/>
          </a:xfrm>
        </p:spPr>
        <p:txBody>
          <a:bodyPr/>
          <a:lstStyle/>
          <a:p>
            <a:r>
              <a:rPr lang="en-SE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2571-E4F1-6B62-4027-DB8221F6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Avenir Next" panose="020B0503020202020204" pitchFamily="34" charset="0"/>
              </a:rPr>
              <a:t>Similar haplogroup appears at two different age period</a:t>
            </a:r>
          </a:p>
        </p:txBody>
      </p:sp>
      <p:pic>
        <p:nvPicPr>
          <p:cNvPr id="5" name="Picture 4" descr="A network of blue dots&#10;&#10;Description automatically generated">
            <a:extLst>
              <a:ext uri="{FF2B5EF4-FFF2-40B4-BE49-F238E27FC236}">
                <a16:creationId xmlns:a16="http://schemas.microsoft.com/office/drawing/2014/main" id="{A515781A-BAC9-944B-C35C-B68036D2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5" y="1728788"/>
            <a:ext cx="5407277" cy="47852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1B5144F7-27B4-773F-AD64-DF04CEBBB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" t="1034" r="1668" b="3896"/>
          <a:stretch/>
        </p:blipFill>
        <p:spPr>
          <a:xfrm>
            <a:off x="5931317" y="1728787"/>
            <a:ext cx="5622338" cy="47852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Content Placeholder 8" descr="A black and white logo&#10;&#10;Description automatically generated">
            <a:extLst>
              <a:ext uri="{FF2B5EF4-FFF2-40B4-BE49-F238E27FC236}">
                <a16:creationId xmlns:a16="http://schemas.microsoft.com/office/drawing/2014/main" id="{ABA8A5E8-FBBC-743E-C83A-18E5D1DC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76" y="6384766"/>
            <a:ext cx="2145323" cy="473233"/>
          </a:xfrm>
          <a:prstGeom prst="rect">
            <a:avLst/>
          </a:prstGeom>
          <a:effectLst>
            <a:glow rad="57274">
              <a:schemeClr val="accent1">
                <a:alpha val="93000"/>
              </a:schemeClr>
            </a:glow>
            <a:softEdge rad="76348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4594A6-45E1-1686-4B5B-E15E01536395}"/>
              </a:ext>
            </a:extLst>
          </p:cNvPr>
          <p:cNvCxnSpPr/>
          <p:nvPr/>
        </p:nvCxnSpPr>
        <p:spPr>
          <a:xfrm flipV="1">
            <a:off x="7737266" y="4727448"/>
            <a:ext cx="182880" cy="20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8F3D17-5043-E7BA-80B8-9E6A59109E92}"/>
              </a:ext>
            </a:extLst>
          </p:cNvPr>
          <p:cNvCxnSpPr/>
          <p:nvPr/>
        </p:nvCxnSpPr>
        <p:spPr>
          <a:xfrm flipV="1">
            <a:off x="2694432" y="4928616"/>
            <a:ext cx="182880" cy="20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5329-543B-A959-DA19-3B40EFEC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13D6B-CEE7-F7BC-D4AE-39AC7C243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SE" dirty="0"/>
              <a:t>Future plans</a:t>
            </a:r>
          </a:p>
          <a:p>
            <a:pPr algn="ctr"/>
            <a:endParaRPr lang="en-SE" dirty="0"/>
          </a:p>
          <a:p>
            <a:pPr algn="ctr"/>
            <a:r>
              <a:rPr lang="en-SE" dirty="0"/>
              <a:t>Incooperate flexible features for inputing datasets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E" dirty="0"/>
              <a:t>Improving data preprocessing tool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303BD0-933C-8A46-EAC2-FFE16BDDF75A}"/>
              </a:ext>
            </a:extLst>
          </p:cNvPr>
          <p:cNvGrpSpPr/>
          <p:nvPr/>
        </p:nvGrpSpPr>
        <p:grpSpPr>
          <a:xfrm>
            <a:off x="5289792" y="2744367"/>
            <a:ext cx="5813886" cy="1837898"/>
            <a:chOff x="1336432" y="2609055"/>
            <a:chExt cx="5813886" cy="18378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20671-2DB9-704F-9EB0-2DDCB20626D6}"/>
                </a:ext>
              </a:extLst>
            </p:cNvPr>
            <p:cNvSpPr txBox="1"/>
            <p:nvPr/>
          </p:nvSpPr>
          <p:spPr>
            <a:xfrm>
              <a:off x="1336432" y="2894510"/>
              <a:ext cx="1535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/>
                <a:t>2 test users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DA85A1-00C9-FCBB-AAE2-D46E1690FE3E}"/>
                </a:ext>
              </a:extLst>
            </p:cNvPr>
            <p:cNvSpPr txBox="1"/>
            <p:nvPr/>
          </p:nvSpPr>
          <p:spPr>
            <a:xfrm>
              <a:off x="3352801" y="2609055"/>
              <a:ext cx="1723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Most c</a:t>
              </a:r>
              <a:r>
                <a:rPr lang="en-SE" dirty="0"/>
                <a:t>ommon ancestral haplogroup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37721B-2840-81A7-50C2-4A1BEB545748}"/>
                </a:ext>
              </a:extLst>
            </p:cNvPr>
            <p:cNvSpPr txBox="1"/>
            <p:nvPr/>
          </p:nvSpPr>
          <p:spPr>
            <a:xfrm>
              <a:off x="5614595" y="2615587"/>
              <a:ext cx="15357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Most</a:t>
              </a:r>
              <a:r>
                <a:rPr lang="en-SE" dirty="0"/>
                <a:t> ancient common ancestors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9487AE-954F-DF32-F60B-8188B546475F}"/>
                </a:ext>
              </a:extLst>
            </p:cNvPr>
            <p:cNvSpPr txBox="1"/>
            <p:nvPr/>
          </p:nvSpPr>
          <p:spPr>
            <a:xfrm>
              <a:off x="3446585" y="4077621"/>
              <a:ext cx="1535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/>
                <a:t>Timeline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5DFD6F-7E50-94C0-4680-98465F49532D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2872155" y="3077252"/>
              <a:ext cx="316522" cy="1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7204B9-594E-10D7-F29C-F811B0A8238B}"/>
                </a:ext>
              </a:extLst>
            </p:cNvPr>
            <p:cNvCxnSpPr/>
            <p:nvPr/>
          </p:nvCxnSpPr>
          <p:spPr>
            <a:xfrm flipV="1">
              <a:off x="5216771" y="3068796"/>
              <a:ext cx="316522" cy="1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16CABA3-050B-B6EB-FC7E-35B2C0F76C49}"/>
              </a:ext>
            </a:extLst>
          </p:cNvPr>
          <p:cNvSpPr txBox="1"/>
          <p:nvPr/>
        </p:nvSpPr>
        <p:spPr>
          <a:xfrm>
            <a:off x="5328138" y="3502937"/>
            <a:ext cx="1535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A1b1b2b1 </a:t>
            </a:r>
          </a:p>
          <a:p>
            <a:pPr algn="ctr"/>
            <a:r>
              <a:rPr lang="en-GB" sz="1600" b="1" dirty="0">
                <a:solidFill>
                  <a:srgbClr val="0070C0"/>
                </a:solidFill>
              </a:rPr>
              <a:t>R2a1b1a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9BB1A-8CE4-C87F-C9E8-20F4968F5586}"/>
              </a:ext>
            </a:extLst>
          </p:cNvPr>
          <p:cNvSpPr txBox="1"/>
          <p:nvPr/>
        </p:nvSpPr>
        <p:spPr>
          <a:xfrm>
            <a:off x="7566894" y="3689134"/>
            <a:ext cx="134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70C0"/>
                </a:solidFill>
              </a:rPr>
              <a:t>A1b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FD9D5-96FB-0A65-A0A5-ABEB4B44A5F6}"/>
              </a:ext>
            </a:extLst>
          </p:cNvPr>
          <p:cNvSpPr txBox="1"/>
          <p:nvPr/>
        </p:nvSpPr>
        <p:spPr>
          <a:xfrm>
            <a:off x="9663052" y="3689134"/>
            <a:ext cx="134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A0-T</a:t>
            </a:r>
            <a:endParaRPr lang="en-SE" dirty="0"/>
          </a:p>
        </p:txBody>
      </p:sp>
      <p:pic>
        <p:nvPicPr>
          <p:cNvPr id="18" name="Content Placeholder 8" descr="A black and white logo&#10;&#10;Description automatically generated">
            <a:extLst>
              <a:ext uri="{FF2B5EF4-FFF2-40B4-BE49-F238E27FC236}">
                <a16:creationId xmlns:a16="http://schemas.microsoft.com/office/drawing/2014/main" id="{67CBE9FE-7404-281F-4311-D6F09D5E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676" y="6384766"/>
            <a:ext cx="2145323" cy="473233"/>
          </a:xfrm>
          <a:prstGeom prst="rect">
            <a:avLst/>
          </a:prstGeom>
          <a:effectLst>
            <a:glow rad="57274">
              <a:schemeClr val="accent1">
                <a:alpha val="93000"/>
              </a:schemeClr>
            </a:glow>
            <a:softEdge rad="76348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BFE660-0A74-EA26-3DD0-A4846F56E040}"/>
              </a:ext>
            </a:extLst>
          </p:cNvPr>
          <p:cNvCxnSpPr/>
          <p:nvPr/>
        </p:nvCxnSpPr>
        <p:spPr>
          <a:xfrm>
            <a:off x="5617025" y="4153558"/>
            <a:ext cx="5225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7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C5392-4CFB-72B9-B873-9C929DADDF62}"/>
              </a:ext>
            </a:extLst>
          </p:cNvPr>
          <p:cNvSpPr txBox="1"/>
          <p:nvPr/>
        </p:nvSpPr>
        <p:spPr>
          <a:xfrm>
            <a:off x="357188" y="43228"/>
            <a:ext cx="437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Pipeline used in python, files filtering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2E3E1E-7609-E4D4-2D22-1B68D644392D}"/>
              </a:ext>
            </a:extLst>
          </p:cNvPr>
          <p:cNvSpPr/>
          <p:nvPr/>
        </p:nvSpPr>
        <p:spPr>
          <a:xfrm>
            <a:off x="2623063" y="2404607"/>
            <a:ext cx="1628775" cy="685800"/>
          </a:xfrm>
          <a:prstGeom prst="roundRect">
            <a:avLst/>
          </a:prstGeom>
          <a:solidFill>
            <a:srgbClr val="00B0F0"/>
          </a:solidFill>
          <a:ln>
            <a:solidFill>
              <a:srgbClr val="996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01_PopGenApp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498498-9907-AF1E-C479-B18AD4F5DA13}"/>
              </a:ext>
            </a:extLst>
          </p:cNvPr>
          <p:cNvSpPr/>
          <p:nvPr/>
        </p:nvSpPr>
        <p:spPr>
          <a:xfrm>
            <a:off x="4387054" y="2404607"/>
            <a:ext cx="1628775" cy="685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02_Plot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128E27-DB4E-3B12-27E9-FE83B598974B}"/>
              </a:ext>
            </a:extLst>
          </p:cNvPr>
          <p:cNvSpPr/>
          <p:nvPr/>
        </p:nvSpPr>
        <p:spPr>
          <a:xfrm>
            <a:off x="6151045" y="2404607"/>
            <a:ext cx="1628775" cy="685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03_CheckCE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B31319-D3C9-AD60-A21B-EEBB730950FD}"/>
              </a:ext>
            </a:extLst>
          </p:cNvPr>
          <p:cNvSpPr/>
          <p:nvPr/>
        </p:nvSpPr>
        <p:spPr>
          <a:xfrm>
            <a:off x="7903318" y="2404607"/>
            <a:ext cx="1628775" cy="685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04_GUI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11A2AC-DDCF-0F37-B3EA-BAC9AC309E85}"/>
              </a:ext>
            </a:extLst>
          </p:cNvPr>
          <p:cNvSpPr/>
          <p:nvPr/>
        </p:nvSpPr>
        <p:spPr>
          <a:xfrm>
            <a:off x="5289157" y="1065684"/>
            <a:ext cx="1628775" cy="685800"/>
          </a:xfrm>
          <a:prstGeom prst="roundRect">
            <a:avLst/>
          </a:prstGeom>
          <a:solidFill>
            <a:srgbClr val="53D4EE"/>
          </a:solidFill>
          <a:ln>
            <a:solidFill>
              <a:srgbClr val="996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PopGenApp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856BA0-2BB6-156D-0270-93E0D8296A92}"/>
              </a:ext>
            </a:extLst>
          </p:cNvPr>
          <p:cNvCxnSpPr>
            <a:cxnSpLocks/>
          </p:cNvCxnSpPr>
          <p:nvPr/>
        </p:nvCxnSpPr>
        <p:spPr>
          <a:xfrm flipH="1">
            <a:off x="5237018" y="1864290"/>
            <a:ext cx="858982" cy="45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B3041D-19BD-18C8-3BE3-3EF5B3ECC6D8}"/>
              </a:ext>
            </a:extLst>
          </p:cNvPr>
          <p:cNvCxnSpPr>
            <a:cxnSpLocks/>
          </p:cNvCxnSpPr>
          <p:nvPr/>
        </p:nvCxnSpPr>
        <p:spPr>
          <a:xfrm flipH="1">
            <a:off x="3895106" y="1852278"/>
            <a:ext cx="2200894" cy="47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C30131-AB62-9ED6-DFC9-A17F3423C748}"/>
              </a:ext>
            </a:extLst>
          </p:cNvPr>
          <p:cNvCxnSpPr>
            <a:cxnSpLocks/>
          </p:cNvCxnSpPr>
          <p:nvPr/>
        </p:nvCxnSpPr>
        <p:spPr>
          <a:xfrm>
            <a:off x="6096000" y="1864290"/>
            <a:ext cx="969818" cy="45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0B7078-45FE-F400-3B16-AEBCB409C428}"/>
              </a:ext>
            </a:extLst>
          </p:cNvPr>
          <p:cNvCxnSpPr>
            <a:cxnSpLocks/>
          </p:cNvCxnSpPr>
          <p:nvPr/>
        </p:nvCxnSpPr>
        <p:spPr>
          <a:xfrm>
            <a:off x="6096000" y="1852278"/>
            <a:ext cx="2157351" cy="46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35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6253E-3B68-1A1B-F651-C273A826DD36}"/>
              </a:ext>
            </a:extLst>
          </p:cNvPr>
          <p:cNvSpPr/>
          <p:nvPr/>
        </p:nvSpPr>
        <p:spPr>
          <a:xfrm>
            <a:off x="6944471" y="691553"/>
            <a:ext cx="2006930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b="1" dirty="0"/>
              <a:t>Input: </a:t>
            </a:r>
          </a:p>
          <a:p>
            <a:pPr algn="ctr"/>
            <a:r>
              <a:rPr lang="en-SE" sz="1200" b="1" dirty="0"/>
              <a:t>Haplogroup User 1</a:t>
            </a:r>
          </a:p>
          <a:p>
            <a:pPr algn="ctr"/>
            <a:r>
              <a:rPr lang="en-SE" sz="1200" b="1" dirty="0"/>
              <a:t>Haplogroup </a:t>
            </a:r>
            <a:r>
              <a:rPr lang="en-GB" sz="1200" b="1" dirty="0"/>
              <a:t>U</a:t>
            </a:r>
            <a:r>
              <a:rPr lang="en-SE" sz="1200" b="1" dirty="0"/>
              <a:t>ser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50D322-A057-8228-A243-84D5D542614B}"/>
              </a:ext>
            </a:extLst>
          </p:cNvPr>
          <p:cNvCxnSpPr/>
          <p:nvPr/>
        </p:nvCxnSpPr>
        <p:spPr>
          <a:xfrm>
            <a:off x="7939584" y="1484411"/>
            <a:ext cx="0" cy="4631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DAAA54-1764-0523-0DC1-1A0129FB17BE}"/>
              </a:ext>
            </a:extLst>
          </p:cNvPr>
          <p:cNvSpPr/>
          <p:nvPr/>
        </p:nvSpPr>
        <p:spPr>
          <a:xfrm>
            <a:off x="6686554" y="2000207"/>
            <a:ext cx="2486025" cy="120768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 </a:t>
            </a:r>
            <a:r>
              <a:rPr lang="en-SE" sz="1200" dirty="0">
                <a:solidFill>
                  <a:schemeClr val="tx1"/>
                </a:solidFill>
              </a:rPr>
              <a:t>Can the haplogroup name </a:t>
            </a:r>
          </a:p>
          <a:p>
            <a:pPr algn="ctr"/>
            <a:r>
              <a:rPr lang="en-SE" sz="1200" dirty="0">
                <a:solidFill>
                  <a:schemeClr val="tx1"/>
                </a:solidFill>
              </a:rPr>
              <a:t>be found in the </a:t>
            </a:r>
            <a:r>
              <a:rPr lang="en-GB" sz="1200" dirty="0">
                <a:solidFill>
                  <a:schemeClr val="tx1"/>
                </a:solidFill>
                <a:effectLst/>
              </a:rPr>
              <a:t>RootHaplogroupBPE.tsv or </a:t>
            </a:r>
            <a:r>
              <a:rPr lang="en-GB" sz="1200" dirty="0" err="1">
                <a:solidFill>
                  <a:schemeClr val="tx1"/>
                </a:solidFill>
                <a:effectLst/>
              </a:rPr>
              <a:t>FinalMergedHaplo.tsv</a:t>
            </a:r>
            <a:r>
              <a:rPr lang="en-GB" sz="1200" dirty="0">
                <a:solidFill>
                  <a:schemeClr val="tx1"/>
                </a:solidFill>
                <a:effectLst/>
              </a:rPr>
              <a:t>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(Subset of </a:t>
            </a:r>
            <a:r>
              <a:rPr lang="en-GB" sz="1200" dirty="0" err="1">
                <a:solidFill>
                  <a:schemeClr val="tx1"/>
                </a:solidFill>
              </a:rPr>
              <a:t>AADR.tsv</a:t>
            </a:r>
            <a:r>
              <a:rPr lang="en-GB" sz="1200" dirty="0">
                <a:solidFill>
                  <a:schemeClr val="tx1"/>
                </a:solidFill>
              </a:rPr>
              <a:t>)</a:t>
            </a:r>
            <a:endParaRPr lang="en-SE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A89B7-0E0C-BF48-5BCE-2D38A1E4FA13}"/>
              </a:ext>
            </a:extLst>
          </p:cNvPr>
          <p:cNvCxnSpPr>
            <a:cxnSpLocks/>
          </p:cNvCxnSpPr>
          <p:nvPr/>
        </p:nvCxnSpPr>
        <p:spPr>
          <a:xfrm flipH="1">
            <a:off x="6815879" y="3296241"/>
            <a:ext cx="700087" cy="675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008F69-CC33-5CFB-CE58-C67998C4D89C}"/>
              </a:ext>
            </a:extLst>
          </p:cNvPr>
          <p:cNvCxnSpPr>
            <a:cxnSpLocks/>
          </p:cNvCxnSpPr>
          <p:nvPr/>
        </p:nvCxnSpPr>
        <p:spPr>
          <a:xfrm>
            <a:off x="8282730" y="3277779"/>
            <a:ext cx="775545" cy="708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E69CB4-6C26-84D7-2FFB-EFDADCD585A9}"/>
              </a:ext>
            </a:extLst>
          </p:cNvPr>
          <p:cNvSpPr txBox="1"/>
          <p:nvPr/>
        </p:nvSpPr>
        <p:spPr>
          <a:xfrm>
            <a:off x="6868340" y="3447332"/>
            <a:ext cx="5163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E" sz="1400" dirty="0"/>
              <a:t>Yes</a:t>
            </a:r>
            <a:r>
              <a:rPr lang="en-SE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47BF88-CF83-D0C4-F443-78850B4D5492}"/>
              </a:ext>
            </a:extLst>
          </p:cNvPr>
          <p:cNvSpPr txBox="1"/>
          <p:nvPr/>
        </p:nvSpPr>
        <p:spPr>
          <a:xfrm>
            <a:off x="8478139" y="3447332"/>
            <a:ext cx="5018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E" sz="1400" dirty="0"/>
              <a:t>No</a:t>
            </a:r>
            <a:r>
              <a:rPr lang="en-SE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235E57-49C6-7C33-617D-D7C9DB8E00CC}"/>
              </a:ext>
            </a:extLst>
          </p:cNvPr>
          <p:cNvSpPr/>
          <p:nvPr/>
        </p:nvSpPr>
        <p:spPr>
          <a:xfrm>
            <a:off x="8721027" y="4026080"/>
            <a:ext cx="1465961" cy="588788"/>
          </a:xfrm>
          <a:prstGeom prst="rect">
            <a:avLst/>
          </a:prstGeom>
          <a:noFill/>
          <a:ln>
            <a:solidFill>
              <a:srgbClr val="996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Return error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6CC13D-F2A3-169F-54B2-67A8B1E3FCFC}"/>
              </a:ext>
            </a:extLst>
          </p:cNvPr>
          <p:cNvSpPr/>
          <p:nvPr/>
        </p:nvSpPr>
        <p:spPr>
          <a:xfrm>
            <a:off x="2028825" y="788689"/>
            <a:ext cx="1757362" cy="5538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Bash line (terminal)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6C67F6-9863-55B1-1E82-35E2F4CB04A9}"/>
              </a:ext>
            </a:extLst>
          </p:cNvPr>
          <p:cNvCxnSpPr>
            <a:cxnSpLocks/>
          </p:cNvCxnSpPr>
          <p:nvPr/>
        </p:nvCxnSpPr>
        <p:spPr>
          <a:xfrm>
            <a:off x="3905746" y="1094201"/>
            <a:ext cx="58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C71CA8-B366-472C-27DF-10AA74652DAD}"/>
              </a:ext>
            </a:extLst>
          </p:cNvPr>
          <p:cNvCxnSpPr>
            <a:cxnSpLocks/>
          </p:cNvCxnSpPr>
          <p:nvPr/>
        </p:nvCxnSpPr>
        <p:spPr>
          <a:xfrm>
            <a:off x="6232152" y="1083501"/>
            <a:ext cx="58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A685049-D6F1-7591-F4C5-B907B7D548C4}"/>
              </a:ext>
            </a:extLst>
          </p:cNvPr>
          <p:cNvSpPr txBox="1"/>
          <p:nvPr/>
        </p:nvSpPr>
        <p:spPr>
          <a:xfrm>
            <a:off x="3643472" y="4997548"/>
            <a:ext cx="1538947" cy="461665"/>
          </a:xfrm>
          <a:prstGeom prst="rect">
            <a:avLst/>
          </a:prstGeom>
          <a:noFill/>
          <a:ln w="222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SE" sz="1200" dirty="0"/>
              <a:t>Add edge to graph</a:t>
            </a:r>
          </a:p>
          <a:p>
            <a:pPr algn="ctr"/>
            <a:r>
              <a:rPr lang="en-GB" sz="1200" dirty="0"/>
              <a:t>based</a:t>
            </a:r>
            <a:r>
              <a:rPr lang="en-SE" sz="1200" dirty="0"/>
              <a:t> on outfile.txt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4BBC613-1BC4-3549-CBD3-4A17108B9017}"/>
              </a:ext>
            </a:extLst>
          </p:cNvPr>
          <p:cNvSpPr/>
          <p:nvPr/>
        </p:nvSpPr>
        <p:spPr>
          <a:xfrm>
            <a:off x="4518049" y="833473"/>
            <a:ext cx="1657722" cy="464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Define the stream data function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328CF7-719A-A72D-D699-52E399708821}"/>
              </a:ext>
            </a:extLst>
          </p:cNvPr>
          <p:cNvSpPr/>
          <p:nvPr/>
        </p:nvSpPr>
        <p:spPr>
          <a:xfrm>
            <a:off x="3774452" y="3091036"/>
            <a:ext cx="2224087" cy="675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200" dirty="0">
                <a:solidFill>
                  <a:schemeClr val="tx1"/>
                </a:solidFill>
              </a:rPr>
              <a:t>Add haplogroup as</a:t>
            </a:r>
          </a:p>
          <a:p>
            <a:pPr algn="ctr"/>
            <a:r>
              <a:rPr lang="en-SE" sz="1200" dirty="0">
                <a:solidFill>
                  <a:schemeClr val="tx1"/>
                </a:solidFill>
              </a:rPr>
              <a:t>node to graph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E8881C1-4176-07A3-FD31-DE55218D5A34}"/>
              </a:ext>
            </a:extLst>
          </p:cNvPr>
          <p:cNvCxnSpPr>
            <a:cxnSpLocks/>
          </p:cNvCxnSpPr>
          <p:nvPr/>
        </p:nvCxnSpPr>
        <p:spPr>
          <a:xfrm>
            <a:off x="4057650" y="4471988"/>
            <a:ext cx="1053328" cy="757700"/>
          </a:xfrm>
          <a:prstGeom prst="bentConnector3">
            <a:avLst>
              <a:gd name="adj1" fmla="val -3681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95DC6ED-CBD0-FBAA-D39C-D51A9C710C03}"/>
              </a:ext>
            </a:extLst>
          </p:cNvPr>
          <p:cNvSpPr/>
          <p:nvPr/>
        </p:nvSpPr>
        <p:spPr>
          <a:xfrm>
            <a:off x="4731964" y="4001813"/>
            <a:ext cx="3000375" cy="7278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D5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</a:rPr>
              <a:t>Read </a:t>
            </a:r>
            <a:r>
              <a:rPr lang="en-GB" sz="1200" dirty="0" err="1">
                <a:solidFill>
                  <a:schemeClr val="tx1"/>
                </a:solidFill>
                <a:effectLst/>
              </a:rPr>
              <a:t>outfile.txt</a:t>
            </a:r>
            <a:endParaRPr lang="en-GB" sz="12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(lineage haplogroup of ISOGG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Y-</a:t>
            </a:r>
            <a:r>
              <a:rPr lang="en-GB" sz="1200" dirty="0" err="1">
                <a:solidFill>
                  <a:schemeClr val="tx1"/>
                </a:solidFill>
              </a:rPr>
              <a:t>chromosom</a:t>
            </a:r>
            <a:r>
              <a:rPr lang="en-GB" sz="1200" dirty="0">
                <a:solidFill>
                  <a:schemeClr val="tx1"/>
                </a:solidFill>
              </a:rPr>
              <a:t>)</a:t>
            </a:r>
            <a:endParaRPr lang="en-GB" sz="1200" dirty="0">
              <a:solidFill>
                <a:schemeClr val="tx1"/>
              </a:solidFill>
              <a:effectLst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7E78C49-BC27-9BEB-45F2-32592E78432D}"/>
              </a:ext>
            </a:extLst>
          </p:cNvPr>
          <p:cNvSpPr/>
          <p:nvPr/>
        </p:nvSpPr>
        <p:spPr>
          <a:xfrm>
            <a:off x="5182420" y="5039248"/>
            <a:ext cx="2549920" cy="405678"/>
          </a:xfrm>
          <a:prstGeom prst="rect">
            <a:avLst/>
          </a:prstGeom>
          <a:solidFill>
            <a:srgbClr val="92D050"/>
          </a:solidFill>
          <a:ln>
            <a:solidFill>
              <a:srgbClr val="D5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</a:rPr>
              <a:t>Checking user input and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effectLst/>
              </a:rPr>
              <a:t> creating a subgraph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C289D4E-0E1E-9B6B-ABCE-A99C006BB05B}"/>
              </a:ext>
            </a:extLst>
          </p:cNvPr>
          <p:cNvSpPr/>
          <p:nvPr/>
        </p:nvSpPr>
        <p:spPr>
          <a:xfrm>
            <a:off x="5182420" y="5967110"/>
            <a:ext cx="2549920" cy="4056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D5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effectLst/>
              </a:rPr>
              <a:t>Visualizing the graph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3493E84-06CD-F5E2-9C26-0C8E0BC6F492}"/>
              </a:ext>
            </a:extLst>
          </p:cNvPr>
          <p:cNvCxnSpPr/>
          <p:nvPr/>
        </p:nvCxnSpPr>
        <p:spPr>
          <a:xfrm>
            <a:off x="6429258" y="5487789"/>
            <a:ext cx="0" cy="4631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BB0C4C77-519B-F0DB-AE2D-2C299FBEF48D}"/>
              </a:ext>
            </a:extLst>
          </p:cNvPr>
          <p:cNvSpPr txBox="1"/>
          <p:nvPr/>
        </p:nvSpPr>
        <p:spPr>
          <a:xfrm>
            <a:off x="357188" y="43228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Pipeline used in python, Streamlit (GUI)</a:t>
            </a:r>
          </a:p>
        </p:txBody>
      </p:sp>
    </p:spTree>
    <p:extLst>
      <p:ext uri="{BB962C8B-B14F-4D97-AF65-F5344CB8AC3E}">
        <p14:creationId xmlns:p14="http://schemas.microsoft.com/office/powerpoint/2010/main" val="3470449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392</Words>
  <Application>Microsoft Macintosh PowerPoint</Application>
  <PresentationFormat>Widescreen</PresentationFormat>
  <Paragraphs>71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 Next</vt:lpstr>
      <vt:lpstr>Avenir Next LT Pro</vt:lpstr>
      <vt:lpstr>Gill Sans MT</vt:lpstr>
      <vt:lpstr>Wingdings</vt:lpstr>
      <vt:lpstr>Wingdings 2</vt:lpstr>
      <vt:lpstr>DividendVTI</vt:lpstr>
      <vt:lpstr>Ancientlink_Y</vt:lpstr>
      <vt:lpstr>Basic concept</vt:lpstr>
      <vt:lpstr>Addressing a Research niche</vt:lpstr>
      <vt:lpstr>Features</vt:lpstr>
      <vt:lpstr>limitation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Hooi Min Tan Grahn</dc:creator>
  <cp:lastModifiedBy>Hooi Min Tan Grahn</cp:lastModifiedBy>
  <cp:revision>99</cp:revision>
  <dcterms:created xsi:type="dcterms:W3CDTF">2024-03-11T07:41:55Z</dcterms:created>
  <dcterms:modified xsi:type="dcterms:W3CDTF">2024-03-22T09:47:46Z</dcterms:modified>
</cp:coreProperties>
</file>